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12"/>
  </p:notesMasterIdLst>
  <p:sldIdLst>
    <p:sldId id="264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aho Shinohara" initials="KS" lastIdx="1" clrIdx="0">
    <p:extLst>
      <p:ext uri="{19B8F6BF-5375-455C-9EA6-DF929625EA0E}">
        <p15:presenceInfo xmlns:p15="http://schemas.microsoft.com/office/powerpoint/2012/main" userId="S::kaho.shinohara@paralympic.org::7f422c79-a823-46e2-bb37-78032b570610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334E"/>
    <a:srgbClr val="9100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731"/>
    <p:restoredTop sz="94694"/>
  </p:normalViewPr>
  <p:slideViewPr>
    <p:cSldViewPr snapToGrid="0" snapToObjects="1">
      <p:cViewPr varScale="1">
        <p:scale>
          <a:sx n="148" d="100"/>
          <a:sy n="148" d="100"/>
        </p:scale>
        <p:origin x="184" y="4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F2608C-5DCC-E74C-A2A9-CC9B2629E94A}" type="datetimeFigureOut">
              <a:rPr lang="en-US" smtClean="0"/>
              <a:t>11/10/20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982C56-D078-2D4A-9C06-08745FC5C5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64663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red and blue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55786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white, jack ball.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2135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to propel red and blue balls as near as possible to the white, jack ball.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55265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rolled, thrown, kicked or released down a ramp.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1533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the red team throws the jack and then their first red ball.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251384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when all the balls have been thrown, the side whose ball is closest to the jack scores a point.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44923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the side whose ball is closest to the jack is given an additional point for each ball that is closer to the jack than an opponent’s ball.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06594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aseline="0" dirty="0"/>
              <a:t>Answer:  	ramp, chute, head pointer.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03116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aseline="0" dirty="0"/>
              <a:t>Answer:  	A  set up ramps, place balls ready for the athlete to release.</a:t>
            </a:r>
          </a:p>
          <a:p>
            <a:r>
              <a:rPr lang="en-GB" baseline="0" dirty="0"/>
              <a:t>	Bi no</a:t>
            </a:r>
          </a:p>
          <a:p>
            <a:r>
              <a:rPr lang="en-GB" baseline="0" dirty="0"/>
              <a:t>	Bii no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B982C56-D078-2D4A-9C06-08745FC5C5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0759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61A4E13-D161-FC47-BE6F-86D00318D63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4943"/>
            <a:ext cx="9144000" cy="5143500"/>
          </a:xfrm>
          <a:prstGeom prst="rect">
            <a:avLst/>
          </a:prstGeom>
        </p:spPr>
      </p:pic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DC18005B-7998-C54A-BAD2-9C0DC9E26CB9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0" y="2698750"/>
            <a:ext cx="9144000" cy="244475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r>
              <a:rPr lang="en-US" dirty="0"/>
              <a:t>Click to insert picture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A666B520-72E6-1F48-851C-0DBC3B21989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3" name="Text Placeholder 11">
            <a:extLst>
              <a:ext uri="{FF2B5EF4-FFF2-40B4-BE49-F238E27FC236}">
                <a16:creationId xmlns:a16="http://schemas.microsoft.com/office/drawing/2014/main" id="{2F7A6955-E8ED-5F41-B56D-4CBEA4FFA87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831292" y="517711"/>
            <a:ext cx="1768475" cy="357084"/>
          </a:xfrm>
          <a:prstGeom prst="rect">
            <a:avLst/>
          </a:prstGeom>
        </p:spPr>
        <p:txBody>
          <a:bodyPr wrap="none" lIns="0" tIns="0" rIns="0" bIns="0"/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000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6" name="Text Placeholder 11">
            <a:extLst>
              <a:ext uri="{FF2B5EF4-FFF2-40B4-BE49-F238E27FC236}">
                <a16:creationId xmlns:a16="http://schemas.microsoft.com/office/drawing/2014/main" id="{3E0EEE3C-9095-2247-8FB1-6EC30D33BF6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6914819" y="4475564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  <a:endParaRPr lang="en-US" dirty="0"/>
          </a:p>
        </p:txBody>
      </p:sp>
      <p:sp>
        <p:nvSpPr>
          <p:cNvPr id="17" name="Text Placeholder 11">
            <a:extLst>
              <a:ext uri="{FF2B5EF4-FFF2-40B4-BE49-F238E27FC236}">
                <a16:creationId xmlns:a16="http://schemas.microsoft.com/office/drawing/2014/main" id="{3827ECD0-54BC-D843-94EB-363C861F4B17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6943095" y="4702477"/>
            <a:ext cx="1656672" cy="153888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2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lang="en-GB" sz="13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r>
              <a:rPr lang="en-GB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0C900BB1-6CB6-1245-A05C-9302C8C8D68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32187" y="1236786"/>
            <a:ext cx="4920450" cy="553357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lnSpc>
                <a:spcPts val="4600"/>
              </a:lnSpc>
              <a:buFontTx/>
              <a:buNone/>
              <a:defRPr lang="en-GB" sz="38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Text Placeholder 20">
            <a:extLst>
              <a:ext uri="{FF2B5EF4-FFF2-40B4-BE49-F238E27FC236}">
                <a16:creationId xmlns:a16="http://schemas.microsoft.com/office/drawing/2014/main" id="{FB773A03-6425-E245-A67A-7CBADEC13E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532187" y="1778742"/>
            <a:ext cx="2590646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>
              <a:buFontTx/>
              <a:buNone/>
              <a:defRPr lang="en-GB" sz="2000" b="1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r>
              <a:rPr lang="en-GB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CLICK TO EDIT TEXT</a:t>
            </a:r>
            <a:endParaRPr lang="en-GB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742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 and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438275"/>
            <a:ext cx="3851999" cy="2979084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2BF3CE05-A4A8-5A40-8F00-4111CDD4A89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405112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619999"/>
            <a:ext cx="3886200" cy="2797359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9A57971E-0ACD-E741-958E-5A45602EE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69A0888E-3302-3044-AF56-803830A1B4E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5831391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Heading and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2160001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45EECDC3-8381-FB45-B9DB-382E153715A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2160000"/>
            <a:ext cx="3886200" cy="22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67CAA267-D11A-2B42-95B6-D5DFEDF280F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62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Slide Number Placeholder 6">
            <a:extLst>
              <a:ext uri="{FF2B5EF4-FFF2-40B4-BE49-F238E27FC236}">
                <a16:creationId xmlns:a16="http://schemas.microsoft.com/office/drawing/2014/main" id="{AA9C5EFB-8809-894E-9501-DDCAE3B59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3AB03AD8-6E17-2D44-A170-E2E9BDED8476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4517253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641B9BC-49D4-424D-B949-75667680D4F7}"/>
              </a:ext>
            </a:extLst>
          </p:cNvPr>
          <p:cNvSpPr>
            <a:spLocks noGrp="1" noChangeAspect="1"/>
          </p:cNvSpPr>
          <p:nvPr>
            <p:ph type="pic" sz="quarter" idx="13" hasCustomPrompt="1"/>
          </p:nvPr>
        </p:nvSpPr>
        <p:spPr>
          <a:xfrm>
            <a:off x="4753349" y="1079999"/>
            <a:ext cx="3851999" cy="3337359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7C5AE40E-BF7F-824F-B333-CE3C54B3FB1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3009046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379EEA52-AC2D-B64A-9D87-1BE8022B49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2" name="Text Placeholder 20">
            <a:extLst>
              <a:ext uri="{FF2B5EF4-FFF2-40B4-BE49-F238E27FC236}">
                <a16:creationId xmlns:a16="http://schemas.microsoft.com/office/drawing/2014/main" id="{EFA0EAEB-8B91-8A44-A7B9-E1DCF8161091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847793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Large Heading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88ABD2C8-E2AF-3447-BEDC-F47D038F156C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4713567" y="1800000"/>
            <a:ext cx="3886200" cy="261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8" name="Text Placeholder 20">
            <a:extLst>
              <a:ext uri="{FF2B5EF4-FFF2-40B4-BE49-F238E27FC236}">
                <a16:creationId xmlns:a16="http://schemas.microsoft.com/office/drawing/2014/main" id="{1A02418D-58F5-3D4A-8FBD-C88BD3D1F77B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544233" y="1260000"/>
            <a:ext cx="2974660" cy="31854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>
              <a:buFontTx/>
              <a:buNone/>
              <a:defRPr sz="2300" b="1" i="0" cap="all" baseline="0">
                <a:solidFill>
                  <a:srgbClr val="EE334E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A97B1E17-BD22-6E49-A799-E8CC4E921F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5" name="Text Placeholder 20">
            <a:extLst>
              <a:ext uri="{FF2B5EF4-FFF2-40B4-BE49-F238E27FC236}">
                <a16:creationId xmlns:a16="http://schemas.microsoft.com/office/drawing/2014/main" id="{05E7456F-7367-5249-B22D-83052E8C7562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2740288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ort - Bullets &amp; Image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395F568-CF3E-7241-9A3F-65A0AFC3CF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3157358"/>
          </a:xfrm>
          <a:prstGeom prst="rect">
            <a:avLst/>
          </a:prstGeom>
        </p:spPr>
        <p:txBody>
          <a:bodyPr/>
          <a:lstStyle>
            <a:lvl1pPr marL="216000" indent="-216000">
              <a:lnSpc>
                <a:spcPts val="2200"/>
              </a:lnSpc>
              <a:spcBef>
                <a:spcPts val="0"/>
              </a:spcBef>
              <a:spcAft>
                <a:spcPts val="1000"/>
              </a:spcAft>
              <a:buClr>
                <a:srgbClr val="EE334E"/>
              </a:buClr>
              <a:buSzPct val="150000"/>
              <a:buFont typeface="Arial" panose="020B0604020202020204" pitchFamily="34" charset="0"/>
              <a:buChar char="•"/>
              <a:defRPr sz="1800" b="0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0" name="Text Placeholder 11">
            <a:extLst>
              <a:ext uri="{FF2B5EF4-FFF2-40B4-BE49-F238E27FC236}">
                <a16:creationId xmlns:a16="http://schemas.microsoft.com/office/drawing/2014/main" id="{635B4EE9-69A8-0544-8FE1-88B00FAF2CE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14819" y="342435"/>
            <a:ext cx="1684948" cy="192360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>
            <a:lvl1pPr marL="0" indent="0" algn="r">
              <a:lnSpc>
                <a:spcPts val="1500"/>
              </a:lnSpc>
              <a:spcBef>
                <a:spcPts val="0"/>
              </a:spcBef>
              <a:spcAft>
                <a:spcPts val="750"/>
              </a:spcAft>
              <a:buFontTx/>
              <a:buNone/>
              <a:defRPr sz="1300" b="1" i="0" cap="all" baseline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342900" indent="0">
              <a:buFontTx/>
              <a:buNone/>
              <a:defRPr sz="12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12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12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12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500D6A53-1658-6B45-B27B-4B44BE7CF7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378755" y="4666409"/>
            <a:ext cx="407670" cy="273844"/>
          </a:xfrm>
          <a:prstGeom prst="rect">
            <a:avLst/>
          </a:prstGeom>
        </p:spPr>
        <p:txBody>
          <a:bodyPr/>
          <a:lstStyle>
            <a:lvl1pPr algn="r">
              <a:defRPr sz="1000" b="1" i="0" baseline="0">
                <a:solidFill>
                  <a:schemeClr val="tx1"/>
                </a:solidFill>
                <a:latin typeface="Arial" panose="020B0604020202020204" pitchFamily="34" charset="0"/>
              </a:defRPr>
            </a:lvl1pPr>
          </a:lstStyle>
          <a:p>
            <a:fld id="{8922F79C-64A1-3D46-A01B-7C94B1EF2648}" type="slidenum">
              <a:rPr lang="en-US" smtClean="0"/>
              <a:pPr/>
              <a:t>‹#›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11" name="Text Placeholder 20">
            <a:extLst>
              <a:ext uri="{FF2B5EF4-FFF2-40B4-BE49-F238E27FC236}">
                <a16:creationId xmlns:a16="http://schemas.microsoft.com/office/drawing/2014/main" id="{3827AE21-C49F-704D-A4FF-5B37CC64B8E6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753349" y="4129359"/>
            <a:ext cx="3851998" cy="288000"/>
          </a:xfrm>
          <a:prstGeom prst="rect">
            <a:avLst/>
          </a:prstGeom>
          <a:solidFill>
            <a:srgbClr val="EE334E"/>
          </a:solidFill>
        </p:spPr>
        <p:txBody>
          <a:bodyPr wrap="none" tIns="90000" rIns="90000" bIns="72000" anchor="ctr" anchorCtr="0">
            <a:noAutofit/>
          </a:bodyPr>
          <a:lstStyle>
            <a:lvl1pPr marL="0" indent="0" algn="ctr">
              <a:buFontTx/>
              <a:buNone/>
              <a:defRPr sz="18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  <p:sp>
        <p:nvSpPr>
          <p:cNvPr id="12" name="Picture Placeholder 14">
            <a:extLst>
              <a:ext uri="{FF2B5EF4-FFF2-40B4-BE49-F238E27FC236}">
                <a16:creationId xmlns:a16="http://schemas.microsoft.com/office/drawing/2014/main" id="{DF12D390-3AAB-BF4A-A0ED-736A3C5D46B8}"/>
              </a:ext>
            </a:extLst>
          </p:cNvPr>
          <p:cNvSpPr>
            <a:spLocks noGrp="1" noChangeAspect="1"/>
          </p:cNvSpPr>
          <p:nvPr>
            <p:ph type="pic" sz="quarter" idx="16" hasCustomPrompt="1"/>
          </p:nvPr>
        </p:nvSpPr>
        <p:spPr>
          <a:xfrm>
            <a:off x="4753349" y="1080000"/>
            <a:ext cx="3851999" cy="28461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icon to insert image</a:t>
            </a:r>
          </a:p>
        </p:txBody>
      </p:sp>
      <p:sp>
        <p:nvSpPr>
          <p:cNvPr id="9" name="Text Placeholder 20">
            <a:extLst>
              <a:ext uri="{FF2B5EF4-FFF2-40B4-BE49-F238E27FC236}">
                <a16:creationId xmlns:a16="http://schemas.microsoft.com/office/drawing/2014/main" id="{1E41F5CA-6828-0E47-94CD-30690E6E6175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454902" y="345117"/>
            <a:ext cx="4332567" cy="235449"/>
          </a:xfrm>
          <a:prstGeom prst="rect">
            <a:avLst/>
          </a:prstGeom>
          <a:noFill/>
        </p:spPr>
        <p:txBody>
          <a:bodyPr wrap="square" lIns="0" tIns="0" rIns="0" bIns="0" anchor="ctr" anchorCtr="0">
            <a:spAutoFit/>
          </a:bodyPr>
          <a:lstStyle>
            <a:lvl1pPr marL="0" indent="0">
              <a:buFontTx/>
              <a:buNone/>
              <a:defRPr sz="1700" b="1" i="0" cap="all" baseline="0">
                <a:solidFill>
                  <a:schemeClr val="bg1"/>
                </a:solidFill>
                <a:latin typeface="Arial" panose="020B0604020202020204" pitchFamily="34" charset="0"/>
              </a:defRPr>
            </a:lvl1pPr>
            <a:lvl2pPr marL="342900" indent="0">
              <a:buFontTx/>
              <a:buNone/>
              <a:defRPr sz="2500" b="1" i="0">
                <a:latin typeface="Hero New Super" panose="02000500000000000000" pitchFamily="2" charset="0"/>
              </a:defRPr>
            </a:lvl2pPr>
            <a:lvl3pPr marL="685800" indent="0">
              <a:buFontTx/>
              <a:buNone/>
              <a:defRPr sz="2500" b="1" i="0">
                <a:latin typeface="Hero New Super" panose="02000500000000000000" pitchFamily="2" charset="0"/>
              </a:defRPr>
            </a:lvl3pPr>
            <a:lvl4pPr marL="1028700" indent="0">
              <a:buFontTx/>
              <a:buNone/>
              <a:defRPr sz="2500" b="1" i="0">
                <a:latin typeface="Hero New Super" panose="02000500000000000000" pitchFamily="2" charset="0"/>
              </a:defRPr>
            </a:lvl4pPr>
            <a:lvl5pPr marL="1371600" indent="0">
              <a:buFontTx/>
              <a:buNone/>
              <a:defRPr sz="2500" b="1" i="0">
                <a:latin typeface="Hero New Super" panose="02000500000000000000" pitchFamily="2" charset="0"/>
              </a:defRPr>
            </a:lvl5pPr>
          </a:lstStyle>
          <a:p>
            <a:pPr lvl="0"/>
            <a:r>
              <a:rPr lang="en-GB" dirty="0"/>
              <a:t>Click to edit text</a:t>
            </a:r>
          </a:p>
        </p:txBody>
      </p:sp>
    </p:spTree>
    <p:extLst>
      <p:ext uri="{BB962C8B-B14F-4D97-AF65-F5344CB8AC3E}">
        <p14:creationId xmlns:p14="http://schemas.microsoft.com/office/powerpoint/2010/main" val="15007053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89317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4" r:id="rId2"/>
    <p:sldLayoutId id="2147483667" r:id="rId3"/>
    <p:sldLayoutId id="2147483669" r:id="rId4"/>
    <p:sldLayoutId id="2147483666" r:id="rId5"/>
    <p:sldLayoutId id="2147483668" r:id="rId6"/>
    <p:sldLayoutId id="2147483670" r:id="rId7"/>
    <p:sldLayoutId id="2147483671" r:id="rId8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Placeholder 11" descr="A group of people performing on stage in front of a crowd&#10;&#10;Description automatically generated">
            <a:extLst>
              <a:ext uri="{FF2B5EF4-FFF2-40B4-BE49-F238E27FC236}">
                <a16:creationId xmlns:a16="http://schemas.microsoft.com/office/drawing/2014/main" id="{E06079EF-E0A8-1640-8D93-961AF000263B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2"/>
          <a:srcRect t="43112" b="14888"/>
          <a:stretch/>
        </p:blipFill>
        <p:spPr>
          <a:xfrm>
            <a:off x="0" y="2698750"/>
            <a:ext cx="9144000" cy="2444750"/>
          </a:xfr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5B1FC1-8AC5-B949-92A9-8E33F9FB3274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4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200CE75-80E1-6C47-8A6D-DD288700026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524786" y="517711"/>
            <a:ext cx="2074981" cy="357084"/>
          </a:xfrm>
        </p:spPr>
        <p:txBody>
          <a:bodyPr/>
          <a:lstStyle/>
          <a:p>
            <a:r>
              <a:rPr lang="en-US" dirty="0"/>
              <a:t>Let’s play the Para sport </a:t>
            </a:r>
            <a:br>
              <a:rPr lang="en-US" dirty="0"/>
            </a:br>
            <a:r>
              <a:rPr lang="en-US" dirty="0"/>
              <a:t>of boccia</a:t>
            </a:r>
          </a:p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EBE0399-3E4F-3E48-A7BA-87DCF12275C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7095253" y="4475564"/>
            <a:ext cx="1504514" cy="192360"/>
          </a:xfrm>
        </p:spPr>
        <p:txBody>
          <a:bodyPr/>
          <a:lstStyle/>
          <a:p>
            <a:r>
              <a:rPr lang="en-US" dirty="0"/>
              <a:t>Evaluation quiz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65DB4CC-15A1-7445-856C-1D1ABC6EBCF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64374" y="4702477"/>
            <a:ext cx="2135393" cy="153888"/>
          </a:xfrm>
        </p:spPr>
        <p:txBody>
          <a:bodyPr/>
          <a:lstStyle/>
          <a:p>
            <a:r>
              <a:rPr lang="en-US" dirty="0"/>
              <a:t>Age Group: 13-18 years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FA1E7E0-2998-9C44-9962-2ADE97D9C4DB}"/>
              </a:ext>
            </a:extLst>
          </p:cNvPr>
          <p:cNvSpPr txBox="1"/>
          <p:nvPr/>
        </p:nvSpPr>
        <p:spPr>
          <a:xfrm>
            <a:off x="500189" y="4779421"/>
            <a:ext cx="182133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Jan Kruger/Getty Images for BPA</a:t>
            </a:r>
          </a:p>
        </p:txBody>
      </p:sp>
      <p:sp>
        <p:nvSpPr>
          <p:cNvPr id="13" name="Text Placeholder 20">
            <a:extLst>
              <a:ext uri="{FF2B5EF4-FFF2-40B4-BE49-F238E27FC236}">
                <a16:creationId xmlns:a16="http://schemas.microsoft.com/office/drawing/2014/main" id="{C9827E77-BCE9-BC40-9524-C47C58C039DD}"/>
              </a:ext>
            </a:extLst>
          </p:cNvPr>
          <p:cNvSpPr txBox="1">
            <a:spLocks/>
          </p:cNvSpPr>
          <p:nvPr/>
        </p:nvSpPr>
        <p:spPr>
          <a:xfrm>
            <a:off x="532187" y="2037913"/>
            <a:ext cx="2315121" cy="276999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Tx/>
              <a:buNone/>
              <a:defRPr lang="en-GB" sz="2000" b="1" kern="12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solidFill>
                  <a:srgbClr val="FFFFFF"/>
                </a:solidFill>
              </a:rPr>
              <a:t>Evaluation Quiz</a:t>
            </a:r>
          </a:p>
        </p:txBody>
      </p:sp>
      <p:sp>
        <p:nvSpPr>
          <p:cNvPr id="18" name="Text Placeholder 20">
            <a:extLst>
              <a:ext uri="{FF2B5EF4-FFF2-40B4-BE49-F238E27FC236}">
                <a16:creationId xmlns:a16="http://schemas.microsoft.com/office/drawing/2014/main" id="{2D578794-9446-6C4B-B23F-32D39599BC39}"/>
              </a:ext>
            </a:extLst>
          </p:cNvPr>
          <p:cNvSpPr txBox="1">
            <a:spLocks/>
          </p:cNvSpPr>
          <p:nvPr/>
        </p:nvSpPr>
        <p:spPr>
          <a:xfrm>
            <a:off x="532187" y="1010995"/>
            <a:ext cx="6816481" cy="923330"/>
          </a:xfrm>
          <a:prstGeom prst="rect">
            <a:avLst/>
          </a:prstGeom>
          <a:noFill/>
        </p:spPr>
        <p:txBody>
          <a:bodyPr wrap="none" lIns="0" tIns="0" rIns="0" bIns="0" anchor="t" anchorCtr="0">
            <a:spAutoFit/>
          </a:bodyPr>
          <a:lstStyle>
            <a:lvl1pPr marL="0" indent="0" algn="l" defTabSz="685800" rtl="0" eaLnBrk="1" latinLnBrk="0" hangingPunct="1">
              <a:lnSpc>
                <a:spcPts val="4600"/>
              </a:lnSpc>
              <a:spcBef>
                <a:spcPts val="750"/>
              </a:spcBef>
              <a:buFontTx/>
              <a:buNone/>
              <a:defRPr lang="en-GB" sz="3800" b="1" kern="1200" cap="all" baseline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  <a:lvl2pPr marL="3429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2pPr>
            <a:lvl3pPr marL="6858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3pPr>
            <a:lvl4pPr marL="10287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4pPr>
            <a:lvl5pPr marL="1371600" indent="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Tx/>
              <a:buNone/>
              <a:defRPr sz="2500" b="1" i="0" kern="1200">
                <a:solidFill>
                  <a:schemeClr val="tx1"/>
                </a:solidFill>
                <a:latin typeface="Hero New Super" panose="02000500000000000000" pitchFamily="2" charset="0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ts val="3600"/>
              </a:lnSpc>
            </a:pPr>
            <a:r>
              <a:rPr lang="en-GB" sz="3200" dirty="0">
                <a:solidFill>
                  <a:srgbClr val="FFFFFF"/>
                </a:solidFill>
              </a:rPr>
              <a:t>Let’s play the para sport of </a:t>
            </a:r>
            <a:br>
              <a:rPr lang="en-GB" sz="3200" dirty="0">
                <a:solidFill>
                  <a:srgbClr val="FFFFFF"/>
                </a:solidFill>
              </a:rPr>
            </a:br>
            <a:r>
              <a:rPr lang="en-GB" sz="3200" dirty="0">
                <a:solidFill>
                  <a:srgbClr val="FFFFFF"/>
                </a:solidFill>
              </a:rPr>
              <a:t>Boccia</a:t>
            </a:r>
          </a:p>
        </p:txBody>
      </p:sp>
    </p:spTree>
    <p:extLst>
      <p:ext uri="{BB962C8B-B14F-4D97-AF65-F5344CB8AC3E}">
        <p14:creationId xmlns:p14="http://schemas.microsoft.com/office/powerpoint/2010/main" val="13577217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342900" indent="-342900">
              <a:buSzPct val="100000"/>
              <a:buFont typeface="+mj-lt"/>
              <a:buAutoNum type="alphaUcPeriod"/>
            </a:pPr>
            <a:r>
              <a:rPr lang="en-US" b="1" dirty="0">
                <a:solidFill>
                  <a:srgbClr val="EE334E"/>
                </a:solidFill>
              </a:rPr>
              <a:t>What are sports assistants </a:t>
            </a:r>
            <a:br>
              <a:rPr lang="en-US" b="1" dirty="0">
                <a:solidFill>
                  <a:srgbClr val="EE334E"/>
                </a:solidFill>
              </a:rPr>
            </a:br>
            <a:r>
              <a:rPr lang="en-US" b="1" dirty="0">
                <a:solidFill>
                  <a:srgbClr val="EE334E"/>
                </a:solidFill>
              </a:rPr>
              <a:t>permitted to do?</a:t>
            </a:r>
          </a:p>
          <a:p>
            <a:pPr marL="342900" indent="-342900">
              <a:buSzPct val="100000"/>
              <a:buFont typeface="+mj-lt"/>
              <a:buAutoNum type="alphaUcPeriod"/>
            </a:pPr>
            <a:r>
              <a:rPr lang="en-US" b="1" dirty="0">
                <a:solidFill>
                  <a:srgbClr val="EE334E"/>
                </a:solidFill>
              </a:rPr>
              <a:t>Are sports assistants </a:t>
            </a:r>
            <a:br>
              <a:rPr lang="en-US" b="1" dirty="0">
                <a:solidFill>
                  <a:srgbClr val="EE334E"/>
                </a:solidFill>
              </a:rPr>
            </a:br>
            <a:r>
              <a:rPr lang="en-US" b="1" dirty="0">
                <a:solidFill>
                  <a:srgbClr val="EE334E"/>
                </a:solidFill>
              </a:rPr>
              <a:t>permitted to:</a:t>
            </a:r>
          </a:p>
          <a:p>
            <a:pPr marL="698400" lvl="1" indent="-400050">
              <a:lnSpc>
                <a:spcPts val="2200"/>
              </a:lnSpc>
              <a:buClr>
                <a:srgbClr val="EE334E"/>
              </a:buClr>
              <a:buSzPct val="100000"/>
              <a:buFont typeface="+mj-lt"/>
              <a:buAutoNum type="romanUcPeriod"/>
            </a:pPr>
            <a:r>
              <a:rPr lang="en-US" b="1" dirty="0">
                <a:solidFill>
                  <a:srgbClr val="EE334E"/>
                </a:solidFill>
              </a:rPr>
              <a:t>Look at the court?</a:t>
            </a:r>
          </a:p>
          <a:p>
            <a:pPr marL="698400" lvl="1" indent="-400050">
              <a:lnSpc>
                <a:spcPts val="2200"/>
              </a:lnSpc>
              <a:buClr>
                <a:srgbClr val="EE334E"/>
              </a:buClr>
              <a:buSzPct val="100000"/>
              <a:buFont typeface="+mj-lt"/>
              <a:buAutoNum type="romanUcPeriod"/>
            </a:pPr>
            <a:r>
              <a:rPr lang="en-US" b="1" dirty="0">
                <a:solidFill>
                  <a:srgbClr val="EE334E"/>
                </a:solidFill>
              </a:rPr>
              <a:t>Communicate with </a:t>
            </a:r>
            <a:br>
              <a:rPr lang="en-US" b="1" dirty="0">
                <a:solidFill>
                  <a:srgbClr val="EE334E"/>
                </a:solidFill>
              </a:rPr>
            </a:br>
            <a:r>
              <a:rPr lang="en-US" b="1" dirty="0">
                <a:solidFill>
                  <a:srgbClr val="EE334E"/>
                </a:solidFill>
              </a:rPr>
              <a:t>the athlete?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10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38192"/>
            <a:ext cx="4332567" cy="249299"/>
          </a:xfrm>
        </p:spPr>
        <p:txBody>
          <a:bodyPr/>
          <a:lstStyle/>
          <a:p>
            <a:r>
              <a:rPr lang="en-GB" sz="1800" dirty="0"/>
              <a:t>Boccia</a:t>
            </a:r>
            <a:endParaRPr lang="en-US" dirty="0"/>
          </a:p>
        </p:txBody>
      </p:sp>
      <p:pic>
        <p:nvPicPr>
          <p:cNvPr id="12" name="Picture Placeholder 11" descr="A group of people riding on the back of it&#10;&#10;Description automatically generated">
            <a:extLst>
              <a:ext uri="{FF2B5EF4-FFF2-40B4-BE49-F238E27FC236}">
                <a16:creationId xmlns:a16="http://schemas.microsoft.com/office/drawing/2014/main" id="{F43DC6F1-B80B-6744-AB23-8E8B2AC688A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8881" r="18881"/>
          <a:stretch>
            <a:fillRect/>
          </a:stretch>
        </p:blipFill>
        <p:spPr/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41E26C4-6A4C-FA43-84BC-73598C809806}"/>
              </a:ext>
            </a:extLst>
          </p:cNvPr>
          <p:cNvSpPr txBox="1"/>
          <p:nvPr/>
        </p:nvSpPr>
        <p:spPr>
          <a:xfrm>
            <a:off x="4753349" y="4186284"/>
            <a:ext cx="15969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Gareth Copley/Getty Images</a:t>
            </a:r>
          </a:p>
        </p:txBody>
      </p:sp>
    </p:spTree>
    <p:extLst>
      <p:ext uri="{BB962C8B-B14F-4D97-AF65-F5344CB8AC3E}">
        <p14:creationId xmlns:p14="http://schemas.microsoft.com/office/powerpoint/2010/main" val="115183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When playing boccia each individual or team has a set of </a:t>
            </a:r>
            <a:r>
              <a:rPr lang="en-US" b="1" dirty="0" err="1">
                <a:solidFill>
                  <a:srgbClr val="EE334E"/>
                </a:solidFill>
              </a:rPr>
              <a:t>coloured</a:t>
            </a:r>
            <a:r>
              <a:rPr lang="en-US" b="1" dirty="0">
                <a:solidFill>
                  <a:srgbClr val="EE334E"/>
                </a:solidFill>
              </a:rPr>
              <a:t> balls. </a:t>
            </a:r>
          </a:p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What are the </a:t>
            </a:r>
            <a:r>
              <a:rPr lang="en-US" b="1" dirty="0" err="1">
                <a:solidFill>
                  <a:srgbClr val="EE334E"/>
                </a:solidFill>
              </a:rPr>
              <a:t>colours</a:t>
            </a:r>
            <a:r>
              <a:rPr lang="en-US" b="1" dirty="0">
                <a:solidFill>
                  <a:srgbClr val="EE334E"/>
                </a:solidFill>
              </a:rPr>
              <a:t>?</a:t>
            </a:r>
          </a:p>
        </p:txBody>
      </p:sp>
      <p:pic>
        <p:nvPicPr>
          <p:cNvPr id="8" name="Picture Placeholder 7" descr="A group of people performing on stage in front of a crowd&#10;&#10;Description automatically generated">
            <a:extLst>
              <a:ext uri="{FF2B5EF4-FFF2-40B4-BE49-F238E27FC236}">
                <a16:creationId xmlns:a16="http://schemas.microsoft.com/office/drawing/2014/main" id="{15D1B5B5-A28C-3247-9528-541F8565475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9057" t="19784" r="32013"/>
          <a:stretch/>
        </p:blipFill>
        <p:spPr>
          <a:xfrm>
            <a:off x="4753349" y="1079999"/>
            <a:ext cx="3851999" cy="3337359"/>
          </a:xfrm>
        </p:spPr>
      </p:pic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2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38192"/>
            <a:ext cx="4332567" cy="249299"/>
          </a:xfrm>
        </p:spPr>
        <p:txBody>
          <a:bodyPr/>
          <a:lstStyle/>
          <a:p>
            <a:r>
              <a:rPr lang="en-GB" sz="1800" dirty="0"/>
              <a:t>Boccia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1E26C4-6A4C-FA43-84BC-73598C809806}"/>
              </a:ext>
            </a:extLst>
          </p:cNvPr>
          <p:cNvSpPr txBox="1"/>
          <p:nvPr/>
        </p:nvSpPr>
        <p:spPr>
          <a:xfrm>
            <a:off x="6778179" y="4186838"/>
            <a:ext cx="182133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Jan Kruger/Getty Images for BPA</a:t>
            </a:r>
          </a:p>
        </p:txBody>
      </p:sp>
    </p:spTree>
    <p:extLst>
      <p:ext uri="{BB962C8B-B14F-4D97-AF65-F5344CB8AC3E}">
        <p14:creationId xmlns:p14="http://schemas.microsoft.com/office/powerpoint/2010/main" val="1765929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picture containing person, riding, child, small&#10;&#10;Description automatically generated">
            <a:extLst>
              <a:ext uri="{FF2B5EF4-FFF2-40B4-BE49-F238E27FC236}">
                <a16:creationId xmlns:a16="http://schemas.microsoft.com/office/drawing/2014/main" id="{B494677B-4798-044C-9430-690A8D46AC8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9448" b="26527"/>
          <a:stretch/>
        </p:blipFill>
        <p:spPr>
          <a:xfrm>
            <a:off x="4753349" y="1079999"/>
            <a:ext cx="3851999" cy="3337359"/>
          </a:xfr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What is the </a:t>
            </a:r>
            <a:r>
              <a:rPr lang="en-US" b="1" dirty="0" err="1">
                <a:solidFill>
                  <a:srgbClr val="EE334E"/>
                </a:solidFill>
              </a:rPr>
              <a:t>colour</a:t>
            </a:r>
            <a:r>
              <a:rPr lang="en-US" b="1" dirty="0">
                <a:solidFill>
                  <a:srgbClr val="EE334E"/>
                </a:solidFill>
              </a:rPr>
              <a:t> and name of the other ball used in boccia?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3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38192"/>
            <a:ext cx="4332567" cy="249299"/>
          </a:xfrm>
        </p:spPr>
        <p:txBody>
          <a:bodyPr/>
          <a:lstStyle/>
          <a:p>
            <a:r>
              <a:rPr lang="en-GB" sz="1800" dirty="0"/>
              <a:t>Boccia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1E26C4-6A4C-FA43-84BC-73598C809806}"/>
              </a:ext>
            </a:extLst>
          </p:cNvPr>
          <p:cNvSpPr txBox="1"/>
          <p:nvPr/>
        </p:nvSpPr>
        <p:spPr>
          <a:xfrm>
            <a:off x="7874634" y="4194653"/>
            <a:ext cx="724877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Dan Behr</a:t>
            </a:r>
          </a:p>
        </p:txBody>
      </p:sp>
    </p:spTree>
    <p:extLst>
      <p:ext uri="{BB962C8B-B14F-4D97-AF65-F5344CB8AC3E}">
        <p14:creationId xmlns:p14="http://schemas.microsoft.com/office/powerpoint/2010/main" val="1878830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 descr="A group of people on a court&#10;&#10;Description automatically generated">
            <a:extLst>
              <a:ext uri="{FF2B5EF4-FFF2-40B4-BE49-F238E27FC236}">
                <a16:creationId xmlns:a16="http://schemas.microsoft.com/office/drawing/2014/main" id="{A36B5918-C7A3-914F-B358-24F0CA089DF9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10374" r="13040"/>
          <a:stretch/>
        </p:blipFill>
        <p:spPr>
          <a:xfrm>
            <a:off x="4753349" y="1079999"/>
            <a:ext cx="3851999" cy="3337359"/>
          </a:xfr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438171"/>
          </a:xfrm>
        </p:spPr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What is the aim of the game?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4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38192"/>
            <a:ext cx="4332567" cy="249299"/>
          </a:xfrm>
        </p:spPr>
        <p:txBody>
          <a:bodyPr/>
          <a:lstStyle/>
          <a:p>
            <a:r>
              <a:rPr lang="en-GB" sz="1800" dirty="0"/>
              <a:t>Boccia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1E26C4-6A4C-FA43-84BC-73598C809806}"/>
              </a:ext>
            </a:extLst>
          </p:cNvPr>
          <p:cNvSpPr txBox="1"/>
          <p:nvPr/>
        </p:nvSpPr>
        <p:spPr>
          <a:xfrm>
            <a:off x="6824665" y="4194653"/>
            <a:ext cx="1774846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</a:t>
            </a:r>
            <a:r>
              <a:rPr lang="en-GB" sz="800" dirty="0" err="1">
                <a:solidFill>
                  <a:schemeClr val="bg1"/>
                </a:solidFill>
              </a:rPr>
              <a:t>Friedemann</a:t>
            </a:r>
            <a:r>
              <a:rPr lang="en-GB" sz="800" dirty="0">
                <a:solidFill>
                  <a:schemeClr val="bg1"/>
                </a:solidFill>
              </a:rPr>
              <a:t> Vogel/Getty Images</a:t>
            </a:r>
          </a:p>
        </p:txBody>
      </p:sp>
    </p:spTree>
    <p:extLst>
      <p:ext uri="{BB962C8B-B14F-4D97-AF65-F5344CB8AC3E}">
        <p14:creationId xmlns:p14="http://schemas.microsoft.com/office/powerpoint/2010/main" val="3570505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 descr="A close up of a football ball&#10;&#10;Description automatically generated">
            <a:extLst>
              <a:ext uri="{FF2B5EF4-FFF2-40B4-BE49-F238E27FC236}">
                <a16:creationId xmlns:a16="http://schemas.microsoft.com/office/drawing/2014/main" id="{4A45123F-81B3-F843-91C1-7B17E406C83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21070" r="1700"/>
          <a:stretch/>
        </p:blipFill>
        <p:spPr>
          <a:xfrm>
            <a:off x="4753349" y="1079999"/>
            <a:ext cx="3851999" cy="3337359"/>
          </a:xfrm>
        </p:spPr>
      </p:pic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4118162" cy="3157358"/>
          </a:xfrm>
        </p:spPr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How can boccia balls be propelled?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5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38192"/>
            <a:ext cx="4332567" cy="249299"/>
          </a:xfrm>
        </p:spPr>
        <p:txBody>
          <a:bodyPr/>
          <a:lstStyle/>
          <a:p>
            <a:r>
              <a:rPr lang="en-GB" sz="1800" dirty="0"/>
              <a:t>Boccia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1E26C4-6A4C-FA43-84BC-73598C809806}"/>
              </a:ext>
            </a:extLst>
          </p:cNvPr>
          <p:cNvSpPr txBox="1"/>
          <p:nvPr/>
        </p:nvSpPr>
        <p:spPr>
          <a:xfrm>
            <a:off x="6770364" y="4186838"/>
            <a:ext cx="182133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Jan Kruger/Getty Images for BPA</a:t>
            </a:r>
          </a:p>
        </p:txBody>
      </p:sp>
    </p:spTree>
    <p:extLst>
      <p:ext uri="{BB962C8B-B14F-4D97-AF65-F5344CB8AC3E}">
        <p14:creationId xmlns:p14="http://schemas.microsoft.com/office/powerpoint/2010/main" val="2430781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503486"/>
          </a:xfrm>
        </p:spPr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How does the game commence?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6</a:t>
            </a:fld>
            <a:endParaRPr lang="en-US" dirty="0">
              <a:latin typeface="Arial" panose="020B0604020202020204" pitchFamily="34" charset="0"/>
            </a:endParaRPr>
          </a:p>
        </p:txBody>
      </p:sp>
      <p:pic>
        <p:nvPicPr>
          <p:cNvPr id="10" name="Picture Placeholder 9" descr="A picture containing road, person, person, young&#10;&#10;Description automatically generated">
            <a:extLst>
              <a:ext uri="{FF2B5EF4-FFF2-40B4-BE49-F238E27FC236}">
                <a16:creationId xmlns:a16="http://schemas.microsoft.com/office/drawing/2014/main" id="{15E09EB9-80CF-D041-98FA-1FB560D84C1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1188" r="11188"/>
          <a:stretch>
            <a:fillRect/>
          </a:stretch>
        </p:blipFill>
        <p:spPr/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38192"/>
            <a:ext cx="4332567" cy="249299"/>
          </a:xfrm>
        </p:spPr>
        <p:txBody>
          <a:bodyPr/>
          <a:lstStyle/>
          <a:p>
            <a:r>
              <a:rPr lang="en-GB" sz="1800" dirty="0"/>
              <a:t>Boccia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41E26C4-6A4C-FA43-84BC-73598C809806}"/>
              </a:ext>
            </a:extLst>
          </p:cNvPr>
          <p:cNvSpPr txBox="1"/>
          <p:nvPr/>
        </p:nvSpPr>
        <p:spPr>
          <a:xfrm>
            <a:off x="4756168" y="4194099"/>
            <a:ext cx="1545615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Scott </a:t>
            </a:r>
            <a:r>
              <a:rPr lang="en-GB" sz="800" dirty="0" err="1">
                <a:solidFill>
                  <a:schemeClr val="bg1"/>
                </a:solidFill>
              </a:rPr>
              <a:t>Heavey</a:t>
            </a:r>
            <a:r>
              <a:rPr lang="en-GB" sz="800" dirty="0">
                <a:solidFill>
                  <a:schemeClr val="bg1"/>
                </a:solidFill>
              </a:rPr>
              <a:t>/Getty Images</a:t>
            </a:r>
          </a:p>
        </p:txBody>
      </p:sp>
    </p:spTree>
    <p:extLst>
      <p:ext uri="{BB962C8B-B14F-4D97-AF65-F5344CB8AC3E}">
        <p14:creationId xmlns:p14="http://schemas.microsoft.com/office/powerpoint/2010/main" val="333052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How is a point scored?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7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38192"/>
            <a:ext cx="4332567" cy="249299"/>
          </a:xfrm>
        </p:spPr>
        <p:txBody>
          <a:bodyPr/>
          <a:lstStyle/>
          <a:p>
            <a:r>
              <a:rPr lang="en-GB" sz="1800" dirty="0"/>
              <a:t>Boccia</a:t>
            </a:r>
            <a:endParaRPr lang="en-US" dirty="0"/>
          </a:p>
        </p:txBody>
      </p:sp>
      <p:pic>
        <p:nvPicPr>
          <p:cNvPr id="12" name="Picture Placeholder 11" descr="A picture containing person, outdoor, player, person&#10;&#10;Description automatically generated">
            <a:extLst>
              <a:ext uri="{FF2B5EF4-FFF2-40B4-BE49-F238E27FC236}">
                <a16:creationId xmlns:a16="http://schemas.microsoft.com/office/drawing/2014/main" id="{B13D5308-30A3-1A49-9E08-077D56F85C2E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3"/>
          <a:srcRect l="11611" r="11611"/>
          <a:stretch>
            <a:fillRect/>
          </a:stretch>
        </p:blipFill>
        <p:spPr>
          <a:xfrm>
            <a:off x="4753349" y="1079999"/>
            <a:ext cx="3851999" cy="3337359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41E26C4-6A4C-FA43-84BC-73598C809806}"/>
              </a:ext>
            </a:extLst>
          </p:cNvPr>
          <p:cNvSpPr txBox="1"/>
          <p:nvPr/>
        </p:nvSpPr>
        <p:spPr>
          <a:xfrm>
            <a:off x="6787997" y="4194653"/>
            <a:ext cx="18036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Alexandre Loureiro/Getty Images</a:t>
            </a:r>
          </a:p>
        </p:txBody>
      </p:sp>
    </p:spTree>
    <p:extLst>
      <p:ext uri="{BB962C8B-B14F-4D97-AF65-F5344CB8AC3E}">
        <p14:creationId xmlns:p14="http://schemas.microsoft.com/office/powerpoint/2010/main" val="38233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4118162" cy="821893"/>
          </a:xfrm>
        </p:spPr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How are additional points scored?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8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38192"/>
            <a:ext cx="4332567" cy="249299"/>
          </a:xfrm>
        </p:spPr>
        <p:txBody>
          <a:bodyPr/>
          <a:lstStyle/>
          <a:p>
            <a:r>
              <a:rPr lang="en-GB" sz="1800" dirty="0"/>
              <a:t>Boccia</a:t>
            </a:r>
            <a:endParaRPr lang="en-US" dirty="0"/>
          </a:p>
        </p:txBody>
      </p:sp>
      <p:pic>
        <p:nvPicPr>
          <p:cNvPr id="10" name="Picture Placeholder 9" descr="A picture containing person, teeth, toothbrush, small&#10;&#10;Description automatically generated">
            <a:extLst>
              <a:ext uri="{FF2B5EF4-FFF2-40B4-BE49-F238E27FC236}">
                <a16:creationId xmlns:a16="http://schemas.microsoft.com/office/drawing/2014/main" id="{A43D468B-6DA2-A342-8059-4F981919C03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l="23334" r="-111"/>
          <a:stretch/>
        </p:blipFill>
        <p:spPr>
          <a:xfrm>
            <a:off x="4753349" y="1079999"/>
            <a:ext cx="3851999" cy="3337359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41E26C4-6A4C-FA43-84BC-73598C809806}"/>
              </a:ext>
            </a:extLst>
          </p:cNvPr>
          <p:cNvSpPr txBox="1"/>
          <p:nvPr/>
        </p:nvSpPr>
        <p:spPr>
          <a:xfrm>
            <a:off x="6795812" y="4194653"/>
            <a:ext cx="180369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Alexandre Loureiro/Getty Images</a:t>
            </a:r>
          </a:p>
        </p:txBody>
      </p:sp>
    </p:spTree>
    <p:extLst>
      <p:ext uri="{BB962C8B-B14F-4D97-AF65-F5344CB8AC3E}">
        <p14:creationId xmlns:p14="http://schemas.microsoft.com/office/powerpoint/2010/main" val="19925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8DFE397-E992-F647-9A44-ED2343BDD1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53838" y="1260000"/>
            <a:ext cx="3886200" cy="1123971"/>
          </a:xfrm>
        </p:spPr>
        <p:txBody>
          <a:bodyPr/>
          <a:lstStyle/>
          <a:p>
            <a:pPr marL="0" indent="0">
              <a:lnSpc>
                <a:spcPts val="2500"/>
              </a:lnSpc>
              <a:buNone/>
            </a:pPr>
            <a:r>
              <a:rPr lang="en-US" b="1" dirty="0">
                <a:solidFill>
                  <a:srgbClr val="EE334E"/>
                </a:solidFill>
              </a:rPr>
              <a:t>Name a type of assistive device that a player can use to propel a ball when playing boccia.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0BDD0A-2293-B843-8266-5A6EAF304E5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161873" y="342435"/>
            <a:ext cx="1437894" cy="192360"/>
          </a:xfrm>
        </p:spPr>
        <p:txBody>
          <a:bodyPr/>
          <a:lstStyle/>
          <a:p>
            <a:r>
              <a:rPr lang="en-US" dirty="0"/>
              <a:t>Theme 2 – Unit 4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C6C0D7-A527-D448-AB16-54AABCC14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22F79C-64A1-3D46-A01B-7C94B1EF2648}" type="slidenum">
              <a:rPr lang="en-US" smtClean="0"/>
              <a:pPr/>
              <a:t>9</a:t>
            </a:fld>
            <a:endParaRPr lang="en-US" dirty="0">
              <a:latin typeface="Arial" panose="020B0604020202020204" pitchFamily="34" charset="0"/>
            </a:endParaRP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6FF32BD8-ECDA-AF4B-8A13-033D2B0719D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54902" y="338192"/>
            <a:ext cx="4332567" cy="249299"/>
          </a:xfrm>
        </p:spPr>
        <p:txBody>
          <a:bodyPr/>
          <a:lstStyle/>
          <a:p>
            <a:r>
              <a:rPr lang="en-GB" sz="1800" dirty="0"/>
              <a:t>Boccia</a:t>
            </a:r>
            <a:endParaRPr lang="en-US" dirty="0"/>
          </a:p>
        </p:txBody>
      </p:sp>
      <p:pic>
        <p:nvPicPr>
          <p:cNvPr id="11" name="Picture Placeholder 10" descr="A picture containing person, person, sitting, person&#10;&#10;Description automatically generated">
            <a:extLst>
              <a:ext uri="{FF2B5EF4-FFF2-40B4-BE49-F238E27FC236}">
                <a16:creationId xmlns:a16="http://schemas.microsoft.com/office/drawing/2014/main" id="{D9E6F8E2-029E-E743-90D1-F3AFB49EC60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3"/>
          <a:srcRect t="124" b="44276"/>
          <a:stretch/>
        </p:blipFill>
        <p:spPr>
          <a:xfrm>
            <a:off x="4753349" y="1079999"/>
            <a:ext cx="3851999" cy="3337359"/>
          </a:xfr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41E26C4-6A4C-FA43-84BC-73598C809806}"/>
              </a:ext>
            </a:extLst>
          </p:cNvPr>
          <p:cNvSpPr txBox="1"/>
          <p:nvPr/>
        </p:nvSpPr>
        <p:spPr>
          <a:xfrm>
            <a:off x="7002600" y="4194653"/>
            <a:ext cx="1596911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GB" sz="800" dirty="0">
                <a:solidFill>
                  <a:schemeClr val="bg1"/>
                </a:solidFill>
              </a:rPr>
              <a:t>© Gareth Copley/Getty Images</a:t>
            </a:r>
          </a:p>
        </p:txBody>
      </p:sp>
    </p:spTree>
    <p:extLst>
      <p:ext uri="{BB962C8B-B14F-4D97-AF65-F5344CB8AC3E}">
        <p14:creationId xmlns:p14="http://schemas.microsoft.com/office/powerpoint/2010/main" val="2133852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  <p:bldP spid="9" grpId="0"/>
    </p:bldLst>
  </p:timing>
</p:sld>
</file>

<file path=ppt/theme/theme1.xml><?xml version="1.0" encoding="utf-8"?>
<a:theme xmlns:a="http://schemas.openxmlformats.org/drawingml/2006/main" name="Cover">
  <a:themeElements>
    <a:clrScheme name="IPC Learner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ED334D"/>
      </a:accent1>
      <a:accent2>
        <a:srgbClr val="910048"/>
      </a:accent2>
      <a:accent3>
        <a:srgbClr val="0080C8"/>
      </a:accent3>
      <a:accent4>
        <a:srgbClr val="003B70"/>
      </a:accent4>
      <a:accent5>
        <a:srgbClr val="00A650"/>
      </a:accent5>
      <a:accent6>
        <a:srgbClr val="00534C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D093026D-8EBF-A64F-859E-9D1BE038A6E6}" vid="{393D9522-9CA4-3248-BAA0-4BADA92C5D9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Cover</Template>
  <TotalTime>97</TotalTime>
  <Words>429</Words>
  <Application>Microsoft Macintosh PowerPoint</Application>
  <PresentationFormat>On-screen Show (16:9)</PresentationFormat>
  <Paragraphs>76</Paragraphs>
  <Slides>10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Hero New Super</vt:lpstr>
      <vt:lpstr>Cover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Let's Play the Para Sport of Boccia Evaluation Quiz</dc:title>
  <dc:subject>T2 U4</dc:subject>
  <dc:creator>International Paralympic Committee</dc:creator>
  <cp:keywords/>
  <dc:description/>
  <cp:lastModifiedBy>Carla Martin</cp:lastModifiedBy>
  <cp:revision>16</cp:revision>
  <dcterms:created xsi:type="dcterms:W3CDTF">2020-09-29T11:43:36Z</dcterms:created>
  <dcterms:modified xsi:type="dcterms:W3CDTF">2020-11-10T12:13:41Z</dcterms:modified>
  <cp:category/>
</cp:coreProperties>
</file>